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9" r:id="rId2"/>
    <p:sldId id="345" r:id="rId3"/>
    <p:sldId id="358" r:id="rId4"/>
    <p:sldId id="363" r:id="rId5"/>
    <p:sldId id="364" r:id="rId6"/>
    <p:sldId id="365" r:id="rId7"/>
    <p:sldId id="308" r:id="rId8"/>
    <p:sldId id="314" r:id="rId9"/>
    <p:sldId id="361" r:id="rId10"/>
    <p:sldId id="359" r:id="rId11"/>
    <p:sldId id="351" r:id="rId12"/>
    <p:sldId id="312" r:id="rId13"/>
    <p:sldId id="313" r:id="rId14"/>
    <p:sldId id="352" r:id="rId15"/>
    <p:sldId id="311" r:id="rId16"/>
    <p:sldId id="340" r:id="rId17"/>
    <p:sldId id="331" r:id="rId18"/>
    <p:sldId id="341" r:id="rId19"/>
    <p:sldId id="332" r:id="rId20"/>
    <p:sldId id="328" r:id="rId21"/>
    <p:sldId id="357" r:id="rId22"/>
  </p:sldIdLst>
  <p:sldSz cx="9144000" cy="6858000" type="screen4x3"/>
  <p:notesSz cx="7010400" cy="92964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419"/>
    <a:srgbClr val="128DD3"/>
    <a:srgbClr val="00A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3784" autoAdjust="0"/>
  </p:normalViewPr>
  <p:slideViewPr>
    <p:cSldViewPr snapToGrid="0" snapToObjects="1">
      <p:cViewPr varScale="1">
        <p:scale>
          <a:sx n="109" d="100"/>
          <a:sy n="109" d="100"/>
        </p:scale>
        <p:origin x="14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GT" alt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39ED4C4-D37A-4817-8A5E-50C24D6C0F1B}" type="datetimeFigureOut">
              <a:rPr lang="es-GT" altLang="es-ES"/>
              <a:pPr>
                <a:defRPr/>
              </a:pPr>
              <a:t>24/02/2020</a:t>
            </a:fld>
            <a:endParaRPr lang="es-GT" alt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GT" alt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7783FE-A8AC-4631-831E-7032BE9C45CB}" type="slidenum">
              <a:rPr lang="es-GT" altLang="es-ES"/>
              <a:pPr/>
              <a:t>‹Nº›</a:t>
            </a:fld>
            <a:endParaRPr lang="es-GT" altLang="es-ES"/>
          </a:p>
        </p:txBody>
      </p:sp>
    </p:spTree>
    <p:extLst>
      <p:ext uri="{BB962C8B-B14F-4D97-AF65-F5344CB8AC3E}">
        <p14:creationId xmlns:p14="http://schemas.microsoft.com/office/powerpoint/2010/main" val="1731827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GT" alt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C86681-346D-4E07-8693-31323E34421B}" type="datetimeFigureOut">
              <a:rPr lang="es-GT" altLang="es-ES"/>
              <a:pPr>
                <a:defRPr/>
              </a:pPr>
              <a:t>24/02/2020</a:t>
            </a:fld>
            <a:endParaRPr lang="es-GT" alt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GT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/>
              <a:t>Editar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  <a:endParaRPr lang="es-GT" alt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GT" alt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9C81E4-E1BF-4E40-A259-3A7EF5B76283}" type="slidenum">
              <a:rPr lang="es-GT" altLang="es-GT"/>
              <a:pPr/>
              <a:t>‹Nº›</a:t>
            </a:fld>
            <a:endParaRPr lang="es-GT" altLang="es-GT"/>
          </a:p>
        </p:txBody>
      </p:sp>
    </p:spTree>
    <p:extLst>
      <p:ext uri="{BB962C8B-B14F-4D97-AF65-F5344CB8AC3E}">
        <p14:creationId xmlns:p14="http://schemas.microsoft.com/office/powerpoint/2010/main" val="714938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24EEC-4DD2-4164-BC81-14266422EB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9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41B5-957B-49AB-AC46-E1EE44C4DD77}" type="datetimeFigureOut">
              <a:rPr lang="es-ES" altLang="es-ES"/>
              <a:pPr>
                <a:defRPr/>
              </a:pPr>
              <a:t>24/02/2020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666D4-5432-4568-ABBC-F769DAD6503D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A879-8EDE-4761-BC48-DD2438DF5766}" type="datetimeFigureOut">
              <a:rPr lang="es-ES" altLang="es-ES"/>
              <a:pPr>
                <a:defRPr/>
              </a:pPr>
              <a:t>24/02/2020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0607F-1684-4D13-9BAF-250E1CDA8C91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A2B5A-BBCA-4902-9728-E7F91A86B5B4}" type="datetimeFigureOut">
              <a:rPr lang="es-ES" altLang="es-ES"/>
              <a:pPr>
                <a:defRPr/>
              </a:pPr>
              <a:t>24/02/2020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DB2A5-746C-462D-B098-76C7DDF0ECD3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ABA7-23A1-4D33-AFEF-F0384484D9B4}" type="datetimeFigureOut">
              <a:rPr lang="es-ES" altLang="es-ES"/>
              <a:pPr>
                <a:defRPr/>
              </a:pPr>
              <a:t>24/02/2020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A4CA5-8FC9-456E-94B8-D3FB39326DE7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4DE9-F355-4032-B9F3-E6C38C9301C0}" type="datetimeFigureOut">
              <a:rPr lang="es-ES" altLang="es-ES"/>
              <a:pPr>
                <a:defRPr/>
              </a:pPr>
              <a:t>24/02/2020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8E2E2-A6C9-4953-BDEA-0A4D9F97D85D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ACD4B-8A69-438C-8AA1-040BCC5C01F2}" type="datetimeFigureOut">
              <a:rPr lang="es-ES" altLang="es-ES"/>
              <a:pPr>
                <a:defRPr/>
              </a:pPr>
              <a:t>24/02/2020</a:t>
            </a:fld>
            <a:endParaRPr lang="es-ES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0133D-F7C9-43D2-A487-F339459F2765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044B5-660C-4610-BC9F-296D3E7A7B79}" type="datetimeFigureOut">
              <a:rPr lang="es-ES" altLang="es-ES"/>
              <a:pPr>
                <a:defRPr/>
              </a:pPr>
              <a:t>24/02/2020</a:t>
            </a:fld>
            <a:endParaRPr lang="es-ES" alt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F9F18-EB4F-4F92-830E-1EA9B5B92826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DB969-7D24-4ED4-A10A-45AA2DA7DCC2}" type="datetimeFigureOut">
              <a:rPr lang="es-ES" altLang="es-ES"/>
              <a:pPr>
                <a:defRPr/>
              </a:pPr>
              <a:t>24/02/2020</a:t>
            </a:fld>
            <a:endParaRPr lang="es-ES" alt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6AED-C40D-493A-80BE-6C7CF8AE136A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40FF-5067-477D-89DF-9F93D60612B4}" type="datetimeFigureOut">
              <a:rPr lang="es-ES" altLang="es-ES"/>
              <a:pPr>
                <a:defRPr/>
              </a:pPr>
              <a:t>24/02/2020</a:t>
            </a:fld>
            <a:endParaRPr lang="es-ES" alt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A834F-9EEB-4092-8CE0-2CDAF2077E38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3E99-5275-4FF0-8985-6B04D0B366C7}" type="datetimeFigureOut">
              <a:rPr lang="es-ES" altLang="es-ES"/>
              <a:pPr>
                <a:defRPr/>
              </a:pPr>
              <a:t>24/02/2020</a:t>
            </a:fld>
            <a:endParaRPr lang="es-ES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82A08-74F8-4955-AAC4-EE7528664F1F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4B07-AD38-46D5-9CAC-64E632EE9CB2}" type="datetimeFigureOut">
              <a:rPr lang="es-ES" altLang="es-ES"/>
              <a:pPr>
                <a:defRPr/>
              </a:pPr>
              <a:t>24/02/2020</a:t>
            </a:fld>
            <a:endParaRPr lang="es-ES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EE4D2-1FEE-4AD2-A926-529EE5924D8B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GT" altLang="es-GT" smtClean="0"/>
              <a:t>Clic para editar título</a:t>
            </a:r>
            <a:endParaRPr lang="es-ES" altLang="es-GT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GT" altLang="es-GT" smtClean="0"/>
              <a:t>Haga clic para modificar el estilo de texto del patrón</a:t>
            </a:r>
          </a:p>
          <a:p>
            <a:pPr lvl="1"/>
            <a:r>
              <a:rPr lang="es-GT" altLang="es-GT" smtClean="0"/>
              <a:t>Segundo nivel</a:t>
            </a:r>
          </a:p>
          <a:p>
            <a:pPr lvl="2"/>
            <a:r>
              <a:rPr lang="es-GT" altLang="es-GT" smtClean="0"/>
              <a:t>Tercer nivel</a:t>
            </a:r>
          </a:p>
          <a:p>
            <a:pPr lvl="3"/>
            <a:r>
              <a:rPr lang="es-GT" altLang="es-GT" smtClean="0"/>
              <a:t>Cuarto nivel</a:t>
            </a:r>
          </a:p>
          <a:p>
            <a:pPr lvl="4"/>
            <a:r>
              <a:rPr lang="es-GT" altLang="es-GT" smtClean="0"/>
              <a:t>Quinto nivel</a:t>
            </a:r>
            <a:endParaRPr lang="es-ES" altLang="es-GT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C6C0308-44D3-4F47-BB93-D6C762145CB2}" type="datetimeFigureOut">
              <a:rPr lang="es-ES" altLang="es-ES"/>
              <a:pPr>
                <a:defRPr/>
              </a:pPr>
              <a:t>24/02/2020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CC1DCC7-F20F-4046-884D-8EDDEE172D50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4099" name="Marcador de contenido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04775"/>
            <a:ext cx="8229600" cy="4921250"/>
          </a:xfrm>
        </p:spPr>
      </p:pic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45029" y="3760237"/>
            <a:ext cx="6727371" cy="2659224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GT" dirty="0" smtClean="0">
                <a:solidFill>
                  <a:srgbClr val="0070C0"/>
                </a:solidFill>
              </a:rPr>
              <a:t>Centro Nacional de Influenza (NIC)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GT" dirty="0" smtClean="0">
                <a:solidFill>
                  <a:srgbClr val="0070C0"/>
                </a:solidFill>
              </a:rPr>
              <a:t>Laboratorio Nacional de Salud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GT" dirty="0" smtClean="0">
                <a:solidFill>
                  <a:srgbClr val="0070C0"/>
                </a:solidFill>
              </a:rPr>
              <a:t>Guatemala 2020</a:t>
            </a:r>
            <a:endParaRPr lang="es-GT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 txBox="1">
            <a:spLocks/>
          </p:cNvSpPr>
          <p:nvPr/>
        </p:nvSpPr>
        <p:spPr bwMode="auto">
          <a:xfrm>
            <a:off x="2120900" y="187325"/>
            <a:ext cx="68865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s-ES" altLang="es-GT" sz="3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Marcador de contenido 2"/>
          <p:cNvSpPr txBox="1">
            <a:spLocks/>
          </p:cNvSpPr>
          <p:nvPr/>
        </p:nvSpPr>
        <p:spPr bwMode="auto">
          <a:xfrm>
            <a:off x="1290638" y="2551113"/>
            <a:ext cx="823912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GT" altLang="es-GT" sz="60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06363" y="914400"/>
          <a:ext cx="8901112" cy="5821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6030"/>
                <a:gridCol w="1008298"/>
                <a:gridCol w="2608747"/>
                <a:gridCol w="3318037"/>
              </a:tblGrid>
              <a:tr h="636713"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GUATEMALA CENTRAL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No. CEPAS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RESULTADOS  NIC GUATEMALA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RESULTADO CDC ATLANTA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09588"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 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1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INFLUENZA B, LINAJE VICTORIA</a:t>
                      </a:r>
                      <a:endParaRPr lang="es-GT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B/BRISBANE/60/2008-LIKE</a:t>
                      </a:r>
                      <a:endParaRPr lang="es-GT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/>
                </a:tc>
              </a:tr>
              <a:tr h="606392"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>
                          <a:effectLst/>
                        </a:rPr>
                        <a:t> 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1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INFLUENZA B, LINAJE YAMAGATA</a:t>
                      </a:r>
                      <a:endParaRPr lang="es-GT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B/PHUKET/3073/2013-LIKE</a:t>
                      </a:r>
                      <a:endParaRPr lang="es-GT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/>
                </a:tc>
              </a:tr>
              <a:tr h="606392"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>
                          <a:effectLst/>
                        </a:rPr>
                        <a:t> 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>
                          <a:effectLst/>
                        </a:rPr>
                        <a:t>5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INFLUENZA A, H3</a:t>
                      </a:r>
                      <a:endParaRPr lang="es-GT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A/HONG KONG/4801/2014-LIKE (H3N2)</a:t>
                      </a:r>
                      <a:endParaRPr lang="es-GT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/>
                </a:tc>
              </a:tr>
              <a:tr h="606392"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>
                          <a:effectLst/>
                        </a:rPr>
                        <a:t>ESCUINTLA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>
                          <a:effectLst/>
                        </a:rPr>
                        <a:t>1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INFLUENZA A, H3</a:t>
                      </a:r>
                      <a:endParaRPr lang="es-GT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A/HONG KONG/4801/2014-LIKE (H3N2)</a:t>
                      </a:r>
                      <a:endParaRPr lang="es-GT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/>
                </a:tc>
              </a:tr>
              <a:tr h="606392"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>
                          <a:effectLst/>
                        </a:rPr>
                        <a:t>ALTA VERAPAZ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>
                          <a:effectLst/>
                        </a:rPr>
                        <a:t>1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>
                          <a:effectLst/>
                        </a:rPr>
                        <a:t>INFLUENZA A, H3</a:t>
                      </a:r>
                      <a:endParaRPr lang="es-GT" sz="1400" b="1" i="0" u="none" strike="noStrike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A/HONG KONG/4801/2014-LIKE (H3N2)</a:t>
                      </a:r>
                      <a:endParaRPr lang="es-GT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/>
                </a:tc>
              </a:tr>
              <a:tr h="606392"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>
                          <a:effectLst/>
                        </a:rPr>
                        <a:t>SAN MARCOS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>
                          <a:effectLst/>
                        </a:rPr>
                        <a:t>3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>
                          <a:effectLst/>
                        </a:rPr>
                        <a:t>INFLUENZA B, LINAJE YAMAGATA</a:t>
                      </a:r>
                      <a:endParaRPr lang="es-GT" sz="1400" b="1" i="0" u="none" strike="noStrike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B/PHUKET/3073/2013-LIKE</a:t>
                      </a:r>
                      <a:endParaRPr lang="es-GT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/>
                </a:tc>
              </a:tr>
              <a:tr h="606392"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>
                          <a:effectLst/>
                        </a:rPr>
                        <a:t> 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>
                          <a:effectLst/>
                        </a:rPr>
                        <a:t>1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>
                          <a:effectLst/>
                        </a:rPr>
                        <a:t>INFLUENZA B, LINAJE VICTORIA</a:t>
                      </a:r>
                      <a:endParaRPr lang="es-GT" sz="1400" b="1" i="0" u="none" strike="noStrike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B/BRISBANE/60/2008-LIKE</a:t>
                      </a:r>
                      <a:endParaRPr lang="es-GT" sz="1400" b="1" i="0" u="none" strike="noStrike" dirty="0">
                        <a:solidFill>
                          <a:srgbClr val="FF0000"/>
                        </a:solidFill>
                        <a:effectLst/>
                        <a:latin typeface="MS Sans Serif"/>
                      </a:endParaRPr>
                    </a:p>
                  </a:txBody>
                  <a:tcPr marL="8467" marR="8467" marT="8467" marB="0" anchor="b"/>
                </a:tc>
              </a:tr>
              <a:tr h="636713"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 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>
                          <a:effectLst/>
                        </a:rPr>
                        <a:t>2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INFLUENZA A, H3</a:t>
                      </a:r>
                      <a:endParaRPr lang="es-GT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A/HONG KONG/4801/2014-LIKE (H3N2)</a:t>
                      </a:r>
                      <a:endParaRPr lang="es-GT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67" marR="8467" marT="8467" marB="0" anchor="b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D8EFAD4-3C0F-41BC-A61D-E3594D0AD7BF}"/>
              </a:ext>
            </a:extLst>
          </p:cNvPr>
          <p:cNvSpPr txBox="1">
            <a:spLocks/>
          </p:cNvSpPr>
          <p:nvPr/>
        </p:nvSpPr>
        <p:spPr bwMode="auto">
          <a:xfrm>
            <a:off x="2649894" y="24384"/>
            <a:ext cx="8229600" cy="80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000" dirty="0" err="1" smtClean="0"/>
              <a:t>Cepas</a:t>
            </a:r>
            <a:r>
              <a:rPr lang="en-US" sz="2000" dirty="0" smtClean="0"/>
              <a:t> </a:t>
            </a:r>
            <a:r>
              <a:rPr lang="en-US" sz="2000" dirty="0" err="1" smtClean="0"/>
              <a:t>recuperadas</a:t>
            </a:r>
            <a:r>
              <a:rPr lang="en-US" sz="2000" dirty="0" smtClean="0"/>
              <a:t> en </a:t>
            </a:r>
            <a:r>
              <a:rPr lang="en-US" sz="2000" dirty="0" err="1" smtClean="0"/>
              <a:t>Aislamientos</a:t>
            </a:r>
            <a:r>
              <a:rPr lang="en-US" sz="2000" dirty="0" smtClean="0"/>
              <a:t> en MDCK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2791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1804" y="769160"/>
            <a:ext cx="7884368" cy="60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8EFAD4-3C0F-41BC-A61D-E3594D0A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9160"/>
            <a:ext cx="8229600" cy="1143000"/>
          </a:xfrm>
        </p:spPr>
        <p:txBody>
          <a:bodyPr/>
          <a:lstStyle/>
          <a:p>
            <a:r>
              <a:rPr lang="en-US" sz="4000" dirty="0" err="1" smtClean="0"/>
              <a:t>Respuesta</a:t>
            </a:r>
            <a:r>
              <a:rPr lang="en-US" sz="4000" dirty="0" smtClean="0"/>
              <a:t> de </a:t>
            </a:r>
            <a:r>
              <a:rPr lang="en-US" sz="4000" dirty="0" err="1" smtClean="0"/>
              <a:t>Laboratorio</a:t>
            </a:r>
            <a:r>
              <a:rPr lang="en-US" sz="4000" dirty="0" smtClean="0"/>
              <a:t> al COVID-19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6B4B9A-2FE7-4129-8989-91BADC17F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8664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La </a:t>
            </a:r>
            <a:r>
              <a:rPr lang="en-US" sz="2000" dirty="0" err="1" smtClean="0"/>
              <a:t>vigilancia</a:t>
            </a:r>
            <a:r>
              <a:rPr lang="en-US" sz="2000" dirty="0" smtClean="0"/>
              <a:t> y </a:t>
            </a:r>
            <a:r>
              <a:rPr lang="en-US" sz="2000" dirty="0" err="1" smtClean="0"/>
              <a:t>Respuesta</a:t>
            </a:r>
            <a:r>
              <a:rPr lang="en-US" sz="2000" dirty="0" smtClean="0"/>
              <a:t> de </a:t>
            </a:r>
            <a:r>
              <a:rPr lang="en-US" sz="2000" dirty="0" err="1" smtClean="0"/>
              <a:t>Laboratorio</a:t>
            </a:r>
            <a:r>
              <a:rPr lang="en-US" sz="2000" dirty="0" smtClean="0"/>
              <a:t> </a:t>
            </a:r>
            <a:r>
              <a:rPr lang="en-US" sz="2000" dirty="0" err="1" smtClean="0"/>
              <a:t>debe</a:t>
            </a:r>
            <a:r>
              <a:rPr lang="en-US" sz="2000" dirty="0" smtClean="0"/>
              <a:t> </a:t>
            </a:r>
            <a:r>
              <a:rPr lang="en-US" sz="2000" dirty="0" err="1" smtClean="0"/>
              <a:t>basarse</a:t>
            </a:r>
            <a:r>
              <a:rPr lang="en-US" sz="2000" dirty="0" smtClean="0"/>
              <a:t> en la </a:t>
            </a:r>
            <a:r>
              <a:rPr lang="en-US" sz="2000" dirty="0" err="1" smtClean="0"/>
              <a:t>plataforma</a:t>
            </a:r>
            <a:r>
              <a:rPr lang="en-US" sz="2000" dirty="0" smtClean="0"/>
              <a:t> de Influenza y </a:t>
            </a:r>
            <a:r>
              <a:rPr lang="en-US" sz="2000" dirty="0" err="1" smtClean="0"/>
              <a:t>otros</a:t>
            </a:r>
            <a:r>
              <a:rPr lang="en-US" sz="2000" dirty="0" smtClean="0"/>
              <a:t> Virus </a:t>
            </a:r>
            <a:r>
              <a:rPr lang="en-US" sz="2000" dirty="0" err="1" smtClean="0"/>
              <a:t>Respiratorios</a:t>
            </a:r>
            <a:r>
              <a:rPr lang="en-US" sz="2000" dirty="0" smtClean="0"/>
              <a:t> </a:t>
            </a:r>
            <a:r>
              <a:rPr lang="en-US" sz="2000" dirty="0" err="1" smtClean="0"/>
              <a:t>según</a:t>
            </a:r>
            <a:r>
              <a:rPr lang="en-US" sz="2000" dirty="0" smtClean="0"/>
              <a:t> la Red global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conforman</a:t>
            </a:r>
            <a:r>
              <a:rPr lang="en-US" sz="2000" dirty="0" smtClean="0"/>
              <a:t> </a:t>
            </a:r>
            <a:r>
              <a:rPr lang="en-US" sz="2000" dirty="0" err="1" smtClean="0"/>
              <a:t>todos</a:t>
            </a:r>
            <a:r>
              <a:rPr lang="en-US" sz="2000" dirty="0" smtClean="0"/>
              <a:t> los </a:t>
            </a:r>
            <a:r>
              <a:rPr lang="en-US" sz="2000" dirty="0" err="1" smtClean="0"/>
              <a:t>Centros</a:t>
            </a:r>
            <a:r>
              <a:rPr lang="en-US" sz="2000" dirty="0" smtClean="0"/>
              <a:t> </a:t>
            </a:r>
            <a:r>
              <a:rPr lang="en-US" sz="2000" dirty="0" err="1" smtClean="0"/>
              <a:t>Nacionales</a:t>
            </a:r>
            <a:r>
              <a:rPr lang="en-US" sz="2000" dirty="0" smtClean="0"/>
              <a:t> de Influenza.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Se </a:t>
            </a:r>
            <a:r>
              <a:rPr lang="en-US" sz="2000" dirty="0" err="1" smtClean="0"/>
              <a:t>deben</a:t>
            </a:r>
            <a:r>
              <a:rPr lang="en-US" sz="2000" dirty="0" smtClean="0"/>
              <a:t> </a:t>
            </a:r>
            <a:r>
              <a:rPr lang="en-US" sz="2000" dirty="0" err="1" smtClean="0"/>
              <a:t>continuar</a:t>
            </a:r>
            <a:r>
              <a:rPr lang="en-US" sz="2000" dirty="0" smtClean="0"/>
              <a:t> con </a:t>
            </a:r>
            <a:r>
              <a:rPr lang="en-US" sz="2000" dirty="0" err="1" smtClean="0"/>
              <a:t>todos</a:t>
            </a:r>
            <a:r>
              <a:rPr lang="en-US" sz="2000" dirty="0" smtClean="0"/>
              <a:t> los </a:t>
            </a:r>
            <a:r>
              <a:rPr lang="en-US" sz="2000" dirty="0" err="1" smtClean="0"/>
              <a:t>mecanismos</a:t>
            </a:r>
            <a:r>
              <a:rPr lang="en-US" sz="2000" dirty="0" smtClean="0"/>
              <a:t> </a:t>
            </a:r>
            <a:r>
              <a:rPr lang="en-US" sz="2000" dirty="0" err="1" smtClean="0"/>
              <a:t>establecidos</a:t>
            </a:r>
            <a:r>
              <a:rPr lang="en-US" sz="2000" dirty="0" smtClean="0"/>
              <a:t> de la </a:t>
            </a:r>
            <a:r>
              <a:rPr lang="en-US" sz="2000" dirty="0" err="1" smtClean="0"/>
              <a:t>vigilancia</a:t>
            </a:r>
            <a:r>
              <a:rPr lang="en-US" sz="2000" dirty="0" smtClean="0"/>
              <a:t> de Influenza.</a:t>
            </a:r>
          </a:p>
          <a:p>
            <a:pPr lvl="1"/>
            <a:r>
              <a:rPr lang="en-US" sz="2000" dirty="0" err="1" smtClean="0"/>
              <a:t>Mantener</a:t>
            </a:r>
            <a:r>
              <a:rPr lang="en-US" sz="2000" dirty="0" smtClean="0"/>
              <a:t> el </a:t>
            </a:r>
            <a:r>
              <a:rPr lang="en-US" sz="2000" dirty="0" err="1" smtClean="0"/>
              <a:t>algoritmo</a:t>
            </a:r>
            <a:r>
              <a:rPr lang="en-US" sz="2000" dirty="0" smtClean="0"/>
              <a:t> de </a:t>
            </a:r>
            <a:r>
              <a:rPr lang="en-US" sz="2000" dirty="0" err="1" smtClean="0"/>
              <a:t>procesamiento</a:t>
            </a:r>
            <a:r>
              <a:rPr lang="en-US" sz="2000" dirty="0" smtClean="0"/>
              <a:t> </a:t>
            </a:r>
            <a:r>
              <a:rPr lang="en-US" sz="2000" dirty="0" err="1" smtClean="0"/>
              <a:t>recomendado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OPS</a:t>
            </a:r>
          </a:p>
          <a:p>
            <a:pPr lvl="1"/>
            <a:r>
              <a:rPr lang="en-US" sz="2000" dirty="0" err="1" smtClean="0"/>
              <a:t>Mantener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recomendaciones</a:t>
            </a:r>
            <a:r>
              <a:rPr lang="en-US" sz="2000" dirty="0" smtClean="0"/>
              <a:t> de </a:t>
            </a:r>
            <a:r>
              <a:rPr lang="en-US" sz="2000" dirty="0" err="1" smtClean="0"/>
              <a:t>Bioseguridad</a:t>
            </a:r>
            <a:r>
              <a:rPr lang="en-US" sz="2000" dirty="0" smtClean="0"/>
              <a:t> (</a:t>
            </a:r>
            <a:r>
              <a:rPr lang="en-US" sz="2000" dirty="0" err="1" smtClean="0"/>
              <a:t>contención</a:t>
            </a:r>
            <a:r>
              <a:rPr lang="en-US" sz="2000" dirty="0" smtClean="0"/>
              <a:t> BSL2 y </a:t>
            </a:r>
            <a:r>
              <a:rPr lang="en-US" sz="2000" dirty="0" err="1" smtClean="0"/>
              <a:t>procedimientos</a:t>
            </a:r>
            <a:r>
              <a:rPr lang="en-US" sz="2000" dirty="0" smtClean="0"/>
              <a:t> en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cabina</a:t>
            </a:r>
            <a:r>
              <a:rPr lang="en-US" sz="2000" dirty="0" smtClean="0"/>
              <a:t> </a:t>
            </a:r>
            <a:r>
              <a:rPr lang="en-US" sz="2000" dirty="0" err="1" smtClean="0"/>
              <a:t>Clase</a:t>
            </a:r>
            <a:r>
              <a:rPr lang="en-US" sz="2000" dirty="0" smtClean="0"/>
              <a:t> II/A)</a:t>
            </a:r>
            <a:endParaRPr lang="en-US" sz="2000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ítulo 1"/>
          <p:cNvSpPr txBox="1">
            <a:spLocks/>
          </p:cNvSpPr>
          <p:nvPr/>
        </p:nvSpPr>
        <p:spPr bwMode="auto">
          <a:xfrm>
            <a:off x="2669462" y="633087"/>
            <a:ext cx="7126288" cy="39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s-ES" altLang="es-ES" sz="2800" dirty="0">
                <a:latin typeface="Calibri" pitchFamily="34" charset="0"/>
              </a:rPr>
              <a:t>ALGORITMO DE TRABAJO </a:t>
            </a:r>
            <a:r>
              <a:rPr lang="es-ES" altLang="es-ES" sz="2800" dirty="0" smtClean="0">
                <a:latin typeface="Calibri" pitchFamily="34" charset="0"/>
              </a:rPr>
              <a:t>NIC/LNS</a:t>
            </a:r>
            <a:endParaRPr lang="es-GT" altLang="es-ES" sz="2800" dirty="0">
              <a:latin typeface="Calibri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4" y="1249429"/>
            <a:ext cx="8667751" cy="56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C7D0C06-B562-486E-832A-0032DF325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5" y="1193808"/>
            <a:ext cx="8229600" cy="1260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dirty="0"/>
          </a:p>
          <a:p>
            <a:endParaRPr lang="en-US" sz="1800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9" y="873439"/>
            <a:ext cx="8333101" cy="511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23913"/>
            <a:ext cx="2771274" cy="85725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Análisis</a:t>
            </a:r>
            <a:r>
              <a:rPr lang="en-US" sz="3600" dirty="0" smtClean="0"/>
              <a:t> </a:t>
            </a:r>
            <a:r>
              <a:rPr lang="en-US" sz="3600" dirty="0" err="1" smtClean="0"/>
              <a:t>Filogenético</a:t>
            </a:r>
            <a:r>
              <a:rPr lang="en-US" sz="3600" dirty="0" smtClean="0"/>
              <a:t> </a:t>
            </a:r>
            <a:r>
              <a:rPr lang="en-US" sz="3600" dirty="0" err="1" smtClean="0"/>
              <a:t>denCoV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974" y="1219790"/>
            <a:ext cx="5305519" cy="4340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4802" y="5582905"/>
            <a:ext cx="61260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err="1"/>
              <a:t>www.thelancet.com</a:t>
            </a:r>
            <a:r>
              <a:rPr lang="en-US" baseline="30000" dirty="0"/>
              <a:t> Published online January 29, 2020 https://</a:t>
            </a:r>
            <a:r>
              <a:rPr lang="en-US" baseline="30000" dirty="0" err="1"/>
              <a:t>doi.org</a:t>
            </a:r>
            <a:r>
              <a:rPr lang="en-US" baseline="30000" dirty="0"/>
              <a:t>/10.1016/S0140-6736(20)30251-8</a:t>
            </a:r>
          </a:p>
          <a:p>
            <a:r>
              <a:rPr lang="en-US" baseline="30000" dirty="0"/>
              <a:t>7</a:t>
            </a:r>
            <a:endParaRPr lang="es-ES_tradnl" dirty="0"/>
          </a:p>
        </p:txBody>
      </p:sp>
      <p:sp>
        <p:nvSpPr>
          <p:cNvPr id="5" name="Oval 4"/>
          <p:cNvSpPr/>
          <p:nvPr/>
        </p:nvSpPr>
        <p:spPr>
          <a:xfrm>
            <a:off x="3777753" y="3844323"/>
            <a:ext cx="898433" cy="270568"/>
          </a:xfrm>
          <a:prstGeom prst="ellipse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8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9445" r="14166" b="8704"/>
          <a:stretch>
            <a:fillRect/>
          </a:stretch>
        </p:blipFill>
        <p:spPr bwMode="auto">
          <a:xfrm>
            <a:off x="185738" y="1232298"/>
            <a:ext cx="7360444" cy="439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618185" y="3290888"/>
            <a:ext cx="3712369" cy="1714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8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8EFAD4-3C0F-41BC-A61D-E3594D0A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8326"/>
            <a:ext cx="8229600" cy="639312"/>
          </a:xfrm>
        </p:spPr>
        <p:txBody>
          <a:bodyPr/>
          <a:lstStyle/>
          <a:p>
            <a:r>
              <a:rPr lang="en-US" sz="2800" dirty="0" err="1" smtClean="0"/>
              <a:t>Protocolo</a:t>
            </a:r>
            <a:r>
              <a:rPr lang="en-US" sz="2800" dirty="0" smtClean="0"/>
              <a:t> del Hospital </a:t>
            </a:r>
            <a:r>
              <a:rPr lang="en-US" sz="2800" dirty="0" err="1" smtClean="0"/>
              <a:t>Charité</a:t>
            </a:r>
            <a:r>
              <a:rPr lang="en-US" sz="2800" dirty="0" smtClean="0"/>
              <a:t>/</a:t>
            </a:r>
            <a:r>
              <a:rPr lang="en-US" sz="2800" dirty="0" err="1" smtClean="0"/>
              <a:t>recomendación</a:t>
            </a:r>
            <a:r>
              <a:rPr lang="en-US" sz="2800" dirty="0" smtClean="0"/>
              <a:t> OPS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8949"/>
          <a:stretch/>
        </p:blipFill>
        <p:spPr>
          <a:xfrm>
            <a:off x="1472472" y="1562877"/>
            <a:ext cx="5634790" cy="667150"/>
          </a:xfrm>
          <a:prstGeom prst="rect">
            <a:avLst/>
          </a:prstGeom>
          <a:ln>
            <a:solidFill>
              <a:srgbClr val="1C2835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05474C-2A8F-4E7E-96C7-CCAA906760D6}"/>
              </a:ext>
            </a:extLst>
          </p:cNvPr>
          <p:cNvSpPr/>
          <p:nvPr/>
        </p:nvSpPr>
        <p:spPr>
          <a:xfrm>
            <a:off x="1174830" y="4214797"/>
            <a:ext cx="623007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/>
              <a:t>RT-PCR enzymes </a:t>
            </a:r>
            <a:r>
              <a:rPr lang="en-US" sz="1050" dirty="0"/>
              <a:t>(Invitrogen </a:t>
            </a:r>
            <a:r>
              <a:rPr lang="en-US" sz="1050" dirty="0" err="1"/>
              <a:t>SuperScript</a:t>
            </a:r>
            <a:r>
              <a:rPr lang="en-US" sz="1050" dirty="0"/>
              <a:t>, Roche Multiplex RNA Virus Master, </a:t>
            </a:r>
            <a:r>
              <a:rPr lang="en-US" sz="1050" dirty="0" err="1"/>
              <a:t>Quantabio</a:t>
            </a:r>
            <a:r>
              <a:rPr lang="en-US" sz="1050" dirty="0"/>
              <a:t> </a:t>
            </a:r>
            <a:r>
              <a:rPr lang="en-US" sz="1050" dirty="0" err="1"/>
              <a:t>qScript</a:t>
            </a:r>
            <a:r>
              <a:rPr lang="en-US" sz="1050" dirty="0"/>
              <a:t> XLT 1-Step RT-qPCR </a:t>
            </a:r>
            <a:r>
              <a:rPr lang="en-US" sz="1050" dirty="0" err="1"/>
              <a:t>ToughMix</a:t>
            </a:r>
            <a:r>
              <a:rPr lang="en-US" sz="1050" dirty="0"/>
              <a:t> and Qiagen Multiplex RT-PCR Kit, </a:t>
            </a:r>
            <a:r>
              <a:rPr lang="en-US" sz="1050" dirty="0" err="1"/>
              <a:t>AgPat</a:t>
            </a:r>
            <a:r>
              <a:rPr lang="en-US" sz="1050" dirty="0"/>
              <a:t>) </a:t>
            </a:r>
          </a:p>
          <a:p>
            <a:endParaRPr lang="en-US" sz="1050" dirty="0"/>
          </a:p>
          <a:p>
            <a:r>
              <a:rPr lang="en-US" sz="1050" b="1" dirty="0"/>
              <a:t>PCR instruments </a:t>
            </a:r>
            <a:r>
              <a:rPr lang="en-US" sz="1050" dirty="0"/>
              <a:t>(Roche </a:t>
            </a:r>
            <a:r>
              <a:rPr lang="en-US" sz="1050" dirty="0" err="1"/>
              <a:t>LightCycler</a:t>
            </a:r>
            <a:r>
              <a:rPr lang="en-US" sz="1050" dirty="0"/>
              <a:t> 480, </a:t>
            </a:r>
            <a:r>
              <a:rPr lang="en-US" sz="1050" dirty="0" err="1"/>
              <a:t>BioRad</a:t>
            </a:r>
            <a:r>
              <a:rPr lang="en-US" sz="1050" dirty="0"/>
              <a:t> CFX96, Qiagen </a:t>
            </a:r>
            <a:r>
              <a:rPr lang="en-US" sz="1050" dirty="0" err="1"/>
              <a:t>RotorGene</a:t>
            </a:r>
            <a:r>
              <a:rPr lang="en-US" sz="1050" dirty="0"/>
              <a:t> 6000, </a:t>
            </a:r>
            <a:r>
              <a:rPr lang="en-US" sz="1050" dirty="0" err="1"/>
              <a:t>SmartCycler</a:t>
            </a:r>
            <a:r>
              <a:rPr lang="en-US" sz="1050" dirty="0"/>
              <a:t>, and ABI 7500).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274067-C7C2-4D9C-8CE8-631F8E9BE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89" y="2375266"/>
            <a:ext cx="4663551" cy="183953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21DA164D-F2B7-40BE-8A71-DB88C044E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188" y="5340530"/>
            <a:ext cx="6401355" cy="120254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1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8EFAD4-3C0F-41BC-A61D-E3594D0A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0494"/>
            <a:ext cx="8229600" cy="1143000"/>
          </a:xfrm>
        </p:spPr>
        <p:txBody>
          <a:bodyPr/>
          <a:lstStyle/>
          <a:p>
            <a:r>
              <a:rPr lang="en-US" dirty="0"/>
              <a:t>Hospital </a:t>
            </a:r>
            <a:r>
              <a:rPr lang="en-US" dirty="0" err="1"/>
              <a:t>Charité</a:t>
            </a:r>
            <a:r>
              <a:rPr lang="en-US" dirty="0"/>
              <a:t>, Protocol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05474C-2A8F-4E7E-96C7-CCAA906760D6}"/>
              </a:ext>
            </a:extLst>
          </p:cNvPr>
          <p:cNvSpPr/>
          <p:nvPr/>
        </p:nvSpPr>
        <p:spPr>
          <a:xfrm>
            <a:off x="1174830" y="4881947"/>
            <a:ext cx="623007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/>
              <a:t>RT-PCR enzymes </a:t>
            </a:r>
            <a:r>
              <a:rPr lang="en-US" sz="1050" dirty="0"/>
              <a:t>(Invitrogen </a:t>
            </a:r>
            <a:r>
              <a:rPr lang="en-US" sz="1050" dirty="0" err="1"/>
              <a:t>SuperScript</a:t>
            </a:r>
            <a:r>
              <a:rPr lang="en-US" sz="1050" dirty="0"/>
              <a:t>, Roche Multiplex RNA Virus Master, </a:t>
            </a:r>
            <a:r>
              <a:rPr lang="en-US" sz="1050" dirty="0" err="1"/>
              <a:t>Quantabio</a:t>
            </a:r>
            <a:r>
              <a:rPr lang="en-US" sz="1050" dirty="0"/>
              <a:t> </a:t>
            </a:r>
            <a:r>
              <a:rPr lang="en-US" sz="1050" dirty="0" err="1"/>
              <a:t>qScript</a:t>
            </a:r>
            <a:r>
              <a:rPr lang="en-US" sz="1050" dirty="0"/>
              <a:t> XLT 1-Step RT-qPCR </a:t>
            </a:r>
            <a:r>
              <a:rPr lang="en-US" sz="1050" dirty="0" err="1"/>
              <a:t>ToughMix</a:t>
            </a:r>
            <a:r>
              <a:rPr lang="en-US" sz="1050" dirty="0"/>
              <a:t> and Qiagen Multiplex RT-PCR Kit, </a:t>
            </a:r>
            <a:r>
              <a:rPr lang="en-US" sz="1050" dirty="0" err="1"/>
              <a:t>AgPat</a:t>
            </a:r>
            <a:r>
              <a:rPr lang="en-US" sz="1050" dirty="0"/>
              <a:t>) </a:t>
            </a:r>
          </a:p>
          <a:p>
            <a:endParaRPr lang="en-US" sz="1050" dirty="0"/>
          </a:p>
          <a:p>
            <a:r>
              <a:rPr lang="en-US" sz="1050" b="1" dirty="0"/>
              <a:t>PCR instruments </a:t>
            </a:r>
            <a:r>
              <a:rPr lang="en-US" sz="1050" dirty="0"/>
              <a:t>(Roche </a:t>
            </a:r>
            <a:r>
              <a:rPr lang="en-US" sz="1050" dirty="0" err="1"/>
              <a:t>LightCycler</a:t>
            </a:r>
            <a:r>
              <a:rPr lang="en-US" sz="1050" dirty="0"/>
              <a:t> 480, </a:t>
            </a:r>
            <a:r>
              <a:rPr lang="en-US" sz="1050" dirty="0" err="1"/>
              <a:t>BioRad</a:t>
            </a:r>
            <a:r>
              <a:rPr lang="en-US" sz="1050" dirty="0"/>
              <a:t> CFX96, Qiagen </a:t>
            </a:r>
            <a:r>
              <a:rPr lang="en-US" sz="1050" dirty="0" err="1"/>
              <a:t>RotorGene</a:t>
            </a:r>
            <a:r>
              <a:rPr lang="en-US" sz="1050" dirty="0"/>
              <a:t> 6000, </a:t>
            </a:r>
            <a:r>
              <a:rPr lang="en-US" sz="1050" dirty="0" err="1"/>
              <a:t>SmartCycler</a:t>
            </a:r>
            <a:r>
              <a:rPr lang="en-US" sz="1050" dirty="0"/>
              <a:t>, and ABI 7500).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38" y="2350783"/>
            <a:ext cx="3118555" cy="1699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736" y="2021166"/>
            <a:ext cx="1909723" cy="26483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514" y="2275027"/>
            <a:ext cx="2910341" cy="2229482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7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8EFAD4-3C0F-41BC-A61D-E3594D0A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460"/>
            <a:ext cx="8229600" cy="1143000"/>
          </a:xfrm>
        </p:spPr>
        <p:txBody>
          <a:bodyPr/>
          <a:lstStyle/>
          <a:p>
            <a:r>
              <a:rPr lang="en-US" dirty="0" err="1" smtClean="0"/>
              <a:t>Protocolos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90D2F081-E175-4D18-86F1-BBEB1D97C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1729" y="2970273"/>
            <a:ext cx="2974671" cy="2231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2784" y="1535678"/>
            <a:ext cx="378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3366FF"/>
                </a:solidFill>
              </a:rPr>
              <a:t>Material </a:t>
            </a:r>
            <a:r>
              <a:rPr lang="es-ES_tradnl" sz="2400" dirty="0" err="1" smtClean="0">
                <a:solidFill>
                  <a:srgbClr val="3366FF"/>
                </a:solidFill>
              </a:rPr>
              <a:t>proveido</a:t>
            </a:r>
            <a:r>
              <a:rPr lang="es-ES_tradnl" sz="2400" dirty="0" smtClean="0">
                <a:solidFill>
                  <a:srgbClr val="3366FF"/>
                </a:solidFill>
              </a:rPr>
              <a:t> por </a:t>
            </a:r>
            <a:r>
              <a:rPr lang="es-ES_tradnl" sz="2400" dirty="0">
                <a:solidFill>
                  <a:srgbClr val="3366FF"/>
                </a:solidFill>
              </a:rPr>
              <a:t>PAHO</a:t>
            </a: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8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ctrTitle"/>
          </p:nvPr>
        </p:nvSpPr>
        <p:spPr>
          <a:xfrm>
            <a:off x="755585" y="869787"/>
            <a:ext cx="7772400" cy="498475"/>
          </a:xfrm>
        </p:spPr>
        <p:txBody>
          <a:bodyPr/>
          <a:lstStyle/>
          <a:p>
            <a:r>
              <a:rPr lang="es-GT" altLang="es-GT" sz="2800" dirty="0" smtClean="0"/>
              <a:t>Centro Nacional de Influenza “NIC”</a:t>
            </a:r>
          </a:p>
        </p:txBody>
      </p:sp>
      <p:sp>
        <p:nvSpPr>
          <p:cNvPr id="7171" name="2 Subtítulo"/>
          <p:cNvSpPr>
            <a:spLocks noGrp="1"/>
          </p:cNvSpPr>
          <p:nvPr>
            <p:ph type="subTitle" idx="1"/>
          </p:nvPr>
        </p:nvSpPr>
        <p:spPr>
          <a:xfrm>
            <a:off x="349250" y="2103438"/>
            <a:ext cx="4130675" cy="4241378"/>
          </a:xfrm>
        </p:spPr>
        <p:txBody>
          <a:bodyPr/>
          <a:lstStyle/>
          <a:p>
            <a:pPr algn="just">
              <a:defRPr/>
            </a:pPr>
            <a:r>
              <a:rPr lang="es-E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 </a:t>
            </a:r>
            <a:r>
              <a:rPr lang="es-E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NICs</a:t>
            </a:r>
            <a:r>
              <a:rPr lang="es-E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son laboratorios nacionales autorizados y designados por los correspondientes ministerios de salud, y posteriormente reconocidas por la OMS, para participar en los trabajos de la red Global de Influenza,  bajo los términos de referencia definidos por la OMS. </a:t>
            </a:r>
            <a:endParaRPr lang="es-ES" sz="1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endParaRPr lang="es-ES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s-E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Nombrado en el 2009 después de 2 evaluaciones por PAHO/OMS.</a:t>
            </a:r>
            <a:endParaRPr lang="es-ES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buFont typeface="Arial" panose="020B0604020202020204" pitchFamily="34" charset="0"/>
              <a:buNone/>
              <a:defRPr/>
            </a:pPr>
            <a:endParaRPr lang="es-MX" altLang="es-GT" sz="1800" dirty="0">
              <a:solidFill>
                <a:srgbClr val="128DD3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s-MX" altLang="es-GT" sz="1800" dirty="0">
              <a:solidFill>
                <a:srgbClr val="128DD3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s-MX" altLang="es-GT" sz="1800" dirty="0">
              <a:solidFill>
                <a:srgbClr val="128DD3"/>
              </a:solidFill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 bwMode="auto">
          <a:xfrm>
            <a:off x="4572000" y="1604962"/>
            <a:ext cx="4130675" cy="50477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s-ES" sz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Actuar como laboratorios de referencia para influenza (y otros virus respiratorios) en sus países.</a:t>
            </a:r>
          </a:p>
          <a:p>
            <a:pPr lvl="0" algn="just">
              <a:defRPr/>
            </a:pPr>
            <a:endParaRPr lang="es-ES" sz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just"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Servir </a:t>
            </a:r>
            <a:r>
              <a:rPr lang="es-ES" sz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sus autoridades nacionales como recurso técnico en asuntos relacionados con diagnóstico de influenza.</a:t>
            </a:r>
          </a:p>
          <a:p>
            <a:pPr lvl="0" algn="just">
              <a:defRPr/>
            </a:pPr>
            <a:endParaRPr lang="es-ES" sz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just"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Servir </a:t>
            </a:r>
            <a:r>
              <a:rPr lang="es-ES" sz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como punto de contacto clave para la OMS en cuestiones relacionadas con el diagnóstico de influenza en sus países.</a:t>
            </a:r>
          </a:p>
          <a:p>
            <a:pPr lvl="0" algn="just">
              <a:defRPr/>
            </a:pPr>
            <a:endParaRPr lang="es-ES" sz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just"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Cumplir </a:t>
            </a:r>
            <a:r>
              <a:rPr lang="es-ES" sz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 reglamentaciones nacionales e  </a:t>
            </a:r>
            <a:r>
              <a:rPr lang="es-ES" sz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internacionales </a:t>
            </a:r>
            <a:r>
              <a:rPr lang="es-ES" sz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sobre el transporte de mercancías  peligrosas (muestras clínicas y/o aislamientos virales)  según sea el caso</a:t>
            </a:r>
            <a:r>
              <a:rPr lang="es-ES" sz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(IATA).</a:t>
            </a:r>
            <a:endParaRPr lang="es-ES" sz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just">
              <a:defRPr/>
            </a:pPr>
            <a:endParaRPr lang="es-ES" sz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just">
              <a:defRPr/>
            </a:pPr>
            <a:r>
              <a:rPr lang="es-ES" sz="1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Cumplir </a:t>
            </a:r>
            <a:r>
              <a:rPr lang="es-ES" sz="1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 normas de calidad nacionales o internacionales, según proceda, y participar en los programas de evaluación externa de calidad proporcionados por la OMS, manteniendo un alto nivel de competencia técnica mediante la participación en los paneles de procesamiento  EQAP/Hong Kong</a:t>
            </a:r>
            <a:r>
              <a:rPr lang="es-ES" sz="1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lvl="0" algn="just">
              <a:defRPr/>
            </a:pPr>
            <a:endParaRPr lang="es-ES" sz="12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just">
              <a:defRPr/>
            </a:pPr>
            <a:r>
              <a:rPr lang="es-ES" sz="1200" dirty="0">
                <a:solidFill>
                  <a:schemeClr val="tx1"/>
                </a:solidFill>
              </a:rPr>
              <a:t>Los </a:t>
            </a:r>
            <a:r>
              <a:rPr lang="es-ES" sz="1200" dirty="0" err="1">
                <a:solidFill>
                  <a:schemeClr val="tx1"/>
                </a:solidFill>
              </a:rPr>
              <a:t>NICs</a:t>
            </a:r>
            <a:r>
              <a:rPr lang="es-ES" sz="1200" dirty="0">
                <a:solidFill>
                  <a:schemeClr val="tx1"/>
                </a:solidFill>
              </a:rPr>
              <a:t> identificarán los virus influenza o virus de muestras inusitadas, mediante métodos moleculares.</a:t>
            </a:r>
            <a:br>
              <a:rPr lang="es-ES" sz="1200" dirty="0">
                <a:solidFill>
                  <a:schemeClr val="tx1"/>
                </a:solidFill>
              </a:rPr>
            </a:br>
            <a:endParaRPr lang="es-ES" sz="12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/>
            <a:endParaRPr lang="es-ES" sz="1200" dirty="0"/>
          </a:p>
          <a:p>
            <a:pPr algn="l">
              <a:defRPr/>
            </a:pPr>
            <a:r>
              <a:rPr lang="es-ES" altLang="es-ES_tradnl" sz="12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9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o 13"/>
          <p:cNvGrpSpPr>
            <a:grpSpLocks/>
          </p:cNvGrpSpPr>
          <p:nvPr/>
        </p:nvGrpSpPr>
        <p:grpSpPr bwMode="auto">
          <a:xfrm>
            <a:off x="463154" y="857250"/>
            <a:ext cx="7687865" cy="4998244"/>
            <a:chOff x="-1452688" y="-102634"/>
            <a:chExt cx="12034552" cy="6665173"/>
          </a:xfrm>
        </p:grpSpPr>
        <p:pic>
          <p:nvPicPr>
            <p:cNvPr id="16394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59"/>
            <a:stretch>
              <a:fillRect/>
            </a:stretch>
          </p:blipFill>
          <p:spPr bwMode="auto">
            <a:xfrm>
              <a:off x="647556" y="462782"/>
              <a:ext cx="8305638" cy="6099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CuadroTexto 3"/>
            <p:cNvSpPr txBox="1">
              <a:spLocks noChangeArrowheads="1"/>
            </p:cNvSpPr>
            <p:nvPr/>
          </p:nvSpPr>
          <p:spPr bwMode="auto">
            <a:xfrm>
              <a:off x="-1452688" y="-102634"/>
              <a:ext cx="6023859" cy="67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MX" altLang="es-MX" sz="1350" b="1" dirty="0">
                  <a:solidFill>
                    <a:srgbClr val="800000"/>
                  </a:solidFill>
                  <a:latin typeface="Montserrat ExtraBold" pitchFamily="2" charset="0"/>
                </a:rPr>
                <a:t>04/Feb/20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MX" altLang="es-MX" sz="1350" b="1" dirty="0" err="1">
                  <a:solidFill>
                    <a:srgbClr val="800000"/>
                  </a:solidFill>
                  <a:latin typeface="Montserrat ExtraBold" pitchFamily="2" charset="0"/>
                </a:rPr>
                <a:t>Primers</a:t>
              </a:r>
              <a:r>
                <a:rPr lang="es-MX" altLang="es-MX" sz="1350" b="1" dirty="0">
                  <a:solidFill>
                    <a:srgbClr val="800000"/>
                  </a:solidFill>
                  <a:latin typeface="Montserrat ExtraBold" pitchFamily="2" charset="0"/>
                </a:rPr>
                <a:t> y controles ROCHE. E y </a:t>
              </a:r>
              <a:r>
                <a:rPr lang="es-MX" altLang="es-MX" sz="1350" b="1" dirty="0" err="1" smtClean="0">
                  <a:solidFill>
                    <a:srgbClr val="800000"/>
                  </a:solidFill>
                  <a:latin typeface="Montserrat ExtraBold" pitchFamily="2" charset="0"/>
                </a:rPr>
                <a:t>RdRP</a:t>
              </a:r>
              <a:r>
                <a:rPr lang="es-MX" altLang="es-MX" sz="1350" b="1" dirty="0" smtClean="0">
                  <a:solidFill>
                    <a:srgbClr val="800000"/>
                  </a:solidFill>
                  <a:latin typeface="Montserrat ExtraBold" pitchFamily="2" charset="0"/>
                </a:rPr>
                <a:t>/México</a:t>
              </a:r>
              <a:endParaRPr lang="es-MX" altLang="es-MX" sz="1350" b="1" dirty="0">
                <a:solidFill>
                  <a:srgbClr val="800000"/>
                </a:solidFill>
                <a:latin typeface="Montserrat ExtraBold" pitchFamily="2" charset="0"/>
              </a:endParaRPr>
            </a:p>
          </p:txBody>
        </p:sp>
        <p:sp>
          <p:nvSpPr>
            <p:cNvPr id="16396" name="CuadroTexto 4"/>
            <p:cNvSpPr txBox="1">
              <a:spLocks noChangeArrowheads="1"/>
            </p:cNvSpPr>
            <p:nvPr/>
          </p:nvSpPr>
          <p:spPr bwMode="auto">
            <a:xfrm>
              <a:off x="8448668" y="2165466"/>
              <a:ext cx="1958867" cy="3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1200" dirty="0">
                  <a:solidFill>
                    <a:srgbClr val="7030A0"/>
                  </a:solidFill>
                </a:rPr>
                <a:t>CP </a:t>
              </a:r>
              <a:r>
                <a:rPr lang="es-MX" altLang="es-MX" sz="1200" dirty="0" smtClean="0">
                  <a:solidFill>
                    <a:srgbClr val="7030A0"/>
                  </a:solidFill>
                </a:rPr>
                <a:t> </a:t>
              </a:r>
              <a:r>
                <a:rPr lang="es-MX" altLang="es-MX" sz="1200" dirty="0">
                  <a:solidFill>
                    <a:srgbClr val="7030A0"/>
                  </a:solidFill>
                </a:rPr>
                <a:t>(Sin diluir)</a:t>
              </a:r>
            </a:p>
          </p:txBody>
        </p:sp>
        <p:sp>
          <p:nvSpPr>
            <p:cNvPr id="16397" name="CuadroTexto 5"/>
            <p:cNvSpPr txBox="1">
              <a:spLocks noChangeArrowheads="1"/>
            </p:cNvSpPr>
            <p:nvPr/>
          </p:nvSpPr>
          <p:spPr bwMode="auto">
            <a:xfrm>
              <a:off x="8622997" y="4452953"/>
              <a:ext cx="1958867" cy="110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1200" dirty="0">
                  <a:solidFill>
                    <a:srgbClr val="7030A0"/>
                  </a:solidFill>
                </a:rPr>
                <a:t>CP </a:t>
              </a:r>
              <a:r>
                <a:rPr lang="es-MX" altLang="es-MX" sz="1200" dirty="0" smtClean="0">
                  <a:solidFill>
                    <a:srgbClr val="7030A0"/>
                  </a:solidFill>
                </a:rPr>
                <a:t> </a:t>
              </a:r>
              <a:r>
                <a:rPr lang="es-MX" altLang="es-MX" sz="1200" dirty="0">
                  <a:solidFill>
                    <a:srgbClr val="7030A0"/>
                  </a:solidFill>
                </a:rPr>
                <a:t>(1:10)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1200" dirty="0">
                  <a:solidFill>
                    <a:srgbClr val="002060"/>
                  </a:solidFill>
                </a:rPr>
                <a:t>CP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1200" dirty="0">
                  <a:solidFill>
                    <a:srgbClr val="002060"/>
                  </a:solidFill>
                </a:rPr>
                <a:t>SARS CP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es-MX" sz="1200" dirty="0">
                <a:solidFill>
                  <a:srgbClr val="7030A0"/>
                </a:solidFill>
              </a:endParaRPr>
            </a:p>
          </p:txBody>
        </p:sp>
        <p:sp>
          <p:nvSpPr>
            <p:cNvPr id="16398" name="CuadroTexto 6"/>
            <p:cNvSpPr txBox="1">
              <a:spLocks noChangeArrowheads="1"/>
            </p:cNvSpPr>
            <p:nvPr/>
          </p:nvSpPr>
          <p:spPr bwMode="auto">
            <a:xfrm>
              <a:off x="5776158" y="1187741"/>
              <a:ext cx="1371600" cy="8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1200">
                  <a:solidFill>
                    <a:srgbClr val="7030A0"/>
                  </a:solidFill>
                </a:rPr>
                <a:t>CP T4 </a:t>
              </a:r>
              <a:r>
                <a:rPr lang="es-ES_tradnl" altLang="es-MX" sz="1200">
                  <a:solidFill>
                    <a:srgbClr val="7030A0"/>
                  </a:solidFill>
                </a:rPr>
                <a:t>10</a:t>
              </a:r>
              <a:r>
                <a:rPr lang="es-ES_tradnl" altLang="es-MX" sz="1200" baseline="30000">
                  <a:solidFill>
                    <a:srgbClr val="7030A0"/>
                  </a:solidFill>
                </a:rPr>
                <a:t>3</a:t>
              </a:r>
              <a:endParaRPr lang="es-MX" altLang="es-MX" sz="1200">
                <a:solidFill>
                  <a:srgbClr val="7030A0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es-MX" sz="1200">
                <a:solidFill>
                  <a:srgbClr val="7030A0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1200">
                  <a:solidFill>
                    <a:srgbClr val="7030A0"/>
                  </a:solidFill>
                </a:rPr>
                <a:t>SARS CP</a:t>
              </a:r>
              <a:endParaRPr lang="es-MX" altLang="es-MX" sz="900">
                <a:solidFill>
                  <a:srgbClr val="7030A0"/>
                </a:solidFill>
              </a:endParaRPr>
            </a:p>
          </p:txBody>
        </p:sp>
        <p:sp>
          <p:nvSpPr>
            <p:cNvPr id="16399" name="CuadroTexto 7"/>
            <p:cNvSpPr txBox="1">
              <a:spLocks noChangeArrowheads="1"/>
            </p:cNvSpPr>
            <p:nvPr/>
          </p:nvSpPr>
          <p:spPr bwMode="auto">
            <a:xfrm>
              <a:off x="8448668" y="2604862"/>
              <a:ext cx="1958867" cy="3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1200" dirty="0">
                  <a:solidFill>
                    <a:srgbClr val="002060"/>
                  </a:solidFill>
                </a:rPr>
                <a:t>CP </a:t>
              </a:r>
              <a:r>
                <a:rPr lang="es-MX" altLang="es-MX" sz="1200" dirty="0" smtClean="0">
                  <a:solidFill>
                    <a:srgbClr val="002060"/>
                  </a:solidFill>
                </a:rPr>
                <a:t> </a:t>
              </a:r>
              <a:r>
                <a:rPr lang="es-MX" altLang="es-MX" sz="1200" dirty="0">
                  <a:solidFill>
                    <a:srgbClr val="002060"/>
                  </a:solidFill>
                </a:rPr>
                <a:t>(Sin diluir)</a:t>
              </a:r>
            </a:p>
          </p:txBody>
        </p:sp>
      </p:grpSp>
      <p:sp>
        <p:nvSpPr>
          <p:cNvPr id="16387" name="CuadroTexto 8"/>
          <p:cNvSpPr txBox="1">
            <a:spLocks noChangeArrowheads="1"/>
          </p:cNvSpPr>
          <p:nvPr/>
        </p:nvSpPr>
        <p:spPr bwMode="auto">
          <a:xfrm>
            <a:off x="7271147" y="2009776"/>
            <a:ext cx="8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2060"/>
                </a:solidFill>
              </a:rPr>
              <a:t>CP T4 </a:t>
            </a:r>
            <a:r>
              <a:rPr lang="es-ES_tradnl" altLang="es-MX" sz="1200">
                <a:solidFill>
                  <a:srgbClr val="002060"/>
                </a:solidFill>
              </a:rPr>
              <a:t>10</a:t>
            </a:r>
            <a:r>
              <a:rPr lang="es-ES_tradnl" altLang="es-MX" sz="1200" baseline="30000">
                <a:solidFill>
                  <a:srgbClr val="002060"/>
                </a:solidFill>
              </a:rPr>
              <a:t>3</a:t>
            </a:r>
            <a:endParaRPr lang="es-MX" altLang="es-MX" sz="1200">
              <a:solidFill>
                <a:srgbClr val="002060"/>
              </a:solidFill>
            </a:endParaRPr>
          </a:p>
        </p:txBody>
      </p:sp>
      <p:cxnSp>
        <p:nvCxnSpPr>
          <p:cNvPr id="3" name="Conector recto de flecha 2"/>
          <p:cNvCxnSpPr>
            <a:endCxn id="16387" idx="1"/>
          </p:cNvCxnSpPr>
          <p:nvPr/>
        </p:nvCxnSpPr>
        <p:spPr>
          <a:xfrm>
            <a:off x="6899672" y="2009775"/>
            <a:ext cx="371475" cy="1385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16387" idx="1"/>
          </p:cNvCxnSpPr>
          <p:nvPr/>
        </p:nvCxnSpPr>
        <p:spPr>
          <a:xfrm flipV="1">
            <a:off x="6899672" y="2148276"/>
            <a:ext cx="371475" cy="2163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CuadroTexto 7"/>
          <p:cNvSpPr txBox="1">
            <a:spLocks noChangeArrowheads="1"/>
          </p:cNvSpPr>
          <p:nvPr/>
        </p:nvSpPr>
        <p:spPr bwMode="auto">
          <a:xfrm>
            <a:off x="283369" y="2315767"/>
            <a:ext cx="143539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350"/>
              <a:t>Gen E =Azul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350"/>
              <a:t>Gen RdRP= Negro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 flipH="1" flipV="1">
            <a:off x="5766197" y="1932385"/>
            <a:ext cx="628650" cy="203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 flipV="1">
            <a:off x="5723335" y="2058591"/>
            <a:ext cx="628650" cy="204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 flipV="1">
            <a:off x="5680472" y="2315767"/>
            <a:ext cx="590550" cy="59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2188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209800" y="1731169"/>
          <a:ext cx="4770834" cy="221694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54167">
                  <a:extLst>
                    <a:ext uri="{9D8B030D-6E8A-4147-A177-3AD203B41FA5}"/>
                  </a:extLst>
                </a:gridCol>
                <a:gridCol w="1111181">
                  <a:extLst>
                    <a:ext uri="{9D8B030D-6E8A-4147-A177-3AD203B41FA5}"/>
                  </a:extLst>
                </a:gridCol>
                <a:gridCol w="966245">
                  <a:extLst>
                    <a:ext uri="{9D8B030D-6E8A-4147-A177-3AD203B41FA5}"/>
                  </a:extLst>
                </a:gridCol>
                <a:gridCol w="1739241">
                  <a:extLst>
                    <a:ext uri="{9D8B030D-6E8A-4147-A177-3AD203B41FA5}"/>
                  </a:extLst>
                </a:gridCol>
              </a:tblGrid>
              <a:tr h="5500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1" u="none" strike="noStrike" dirty="0">
                          <a:effectLst/>
                        </a:rPr>
                        <a:t>E</a:t>
                      </a:r>
                      <a:endParaRPr lang="es-MX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1" u="none" strike="noStrike" dirty="0" err="1">
                          <a:effectLst/>
                        </a:rPr>
                        <a:t>RdRP</a:t>
                      </a:r>
                      <a:endParaRPr lang="es-MX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1" u="none" strike="noStrike" dirty="0">
                          <a:effectLst/>
                        </a:rPr>
                        <a:t>Rasa P humana</a:t>
                      </a:r>
                      <a:endParaRPr lang="es-MX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1" u="none" strike="noStrike" dirty="0">
                          <a:effectLst/>
                        </a:rPr>
                        <a:t>Interpretación del resultado</a:t>
                      </a:r>
                      <a:endParaRPr lang="es-MX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923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>
                          <a:effectLst/>
                        </a:rPr>
                        <a:t>Positivo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Negativo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Positivo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SARS/SARSCoV2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/>
                </a:tc>
                <a:extLst>
                  <a:ext uri="{0D108BD9-81ED-4DB2-BD59-A6C34878D82A}"/>
                </a:extLst>
              </a:tr>
              <a:tr h="27923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Positivo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Positivo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Positivo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SARSCoV2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500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>
                          <a:effectLst/>
                        </a:rPr>
                        <a:t>Negativo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>
                          <a:effectLst/>
                        </a:rPr>
                        <a:t>Positivo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Positivo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Repetir 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/>
                </a:tc>
                <a:extLst>
                  <a:ext uri="{0D108BD9-81ED-4DB2-BD59-A6C34878D82A}"/>
                </a:extLst>
              </a:tr>
              <a:tr h="27923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Negativo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Negativo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Positivo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Negativo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923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>
                          <a:effectLst/>
                        </a:rPr>
                        <a:t>Negativo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>
                          <a:effectLst/>
                        </a:rPr>
                        <a:t>Negativo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>
                          <a:effectLst/>
                        </a:rPr>
                        <a:t>Negativo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u="none" strike="noStrike" dirty="0">
                          <a:effectLst/>
                        </a:rPr>
                        <a:t>No adecuado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2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1565" name="2 CuadroTexto"/>
          <p:cNvSpPr txBox="1">
            <a:spLocks noChangeArrowheads="1"/>
          </p:cNvSpPr>
          <p:nvPr/>
        </p:nvSpPr>
        <p:spPr bwMode="auto">
          <a:xfrm>
            <a:off x="1764186" y="975876"/>
            <a:ext cx="5707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rgbClr val="800000"/>
                </a:solidFill>
                <a:latin typeface="Montserrat ExtraBold" pitchFamily="2" charset="0"/>
              </a:rPr>
              <a:t>Interpretación de los </a:t>
            </a:r>
            <a:r>
              <a:rPr lang="es-MX" altLang="es-MX" sz="2000" b="1" dirty="0" smtClean="0">
                <a:solidFill>
                  <a:srgbClr val="800000"/>
                </a:solidFill>
                <a:latin typeface="Montserrat ExtraBold" pitchFamily="2" charset="0"/>
              </a:rPr>
              <a:t>resultados</a:t>
            </a:r>
            <a:endParaRPr lang="en-US" altLang="es-MX" sz="2000" b="1" dirty="0">
              <a:solidFill>
                <a:srgbClr val="800000"/>
              </a:solidFill>
              <a:latin typeface="Montserrat ExtraBold" pitchFamily="2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6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4475" y="2660650"/>
            <a:ext cx="1535113" cy="9477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SV" altLang="en-US" sz="1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Laboratorio Hospital Regional de Cobán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1524000" y="1728788"/>
            <a:ext cx="1893888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n-US" sz="1000">
                <a:latin typeface="Calibri" pitchFamily="34" charset="0"/>
              </a:rPr>
              <a:t>- Hospital Regional Cobán</a:t>
            </a:r>
          </a:p>
          <a:p>
            <a:pPr eaLnBrk="1" hangingPunct="1">
              <a:buFont typeface="Arial" charset="0"/>
              <a:buNone/>
            </a:pPr>
            <a:r>
              <a:rPr lang="es-GT" altLang="en-US" sz="1000">
                <a:latin typeface="Calibri" pitchFamily="34" charset="0"/>
              </a:rPr>
              <a:t>- Centro de Salud Cobán</a:t>
            </a:r>
          </a:p>
          <a:p>
            <a:pPr eaLnBrk="1" hangingPunct="1">
              <a:buFontTx/>
              <a:buChar char="-"/>
            </a:pPr>
            <a:endParaRPr lang="es-GT" altLang="en-US" sz="1000">
              <a:latin typeface="Calibri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2187576" y="2417762"/>
            <a:ext cx="207962" cy="16986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GT" alt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5611886">
            <a:off x="4602163" y="3879850"/>
            <a:ext cx="511175" cy="2190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GT" alt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2586045">
            <a:off x="5729288" y="5057775"/>
            <a:ext cx="490537" cy="1809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GT" alt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5643563" y="4398963"/>
            <a:ext cx="488950" cy="17621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GT" alt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2555008">
            <a:off x="2900363" y="3719513"/>
            <a:ext cx="1465262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GT" alt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 rot="4482874">
            <a:off x="3450432" y="4495006"/>
            <a:ext cx="495300" cy="57308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GT" alt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6925" y="4116388"/>
            <a:ext cx="2582863" cy="16748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SV" altLang="en-US" b="1">
                <a:latin typeface="Calibri" pitchFamily="34" charset="0"/>
                <a:ea typeface="Calibri" pitchFamily="34" charset="0"/>
                <a:cs typeface="Times New Roman" pitchFamily="18" charset="0"/>
              </a:rPr>
              <a:t>Centro Colaborador de la OMS (CDC Atlanta)</a:t>
            </a:r>
          </a:p>
          <a:p>
            <a:pPr algn="ctr" eaLnBrk="1" hangingPunct="1">
              <a:defRPr/>
            </a:pPr>
            <a:endParaRPr lang="es-GT" altLang="en-US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78288" y="2678113"/>
            <a:ext cx="1535112" cy="9477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SV" alt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Laboratorio Hospital Nacional de San Marcos</a:t>
            </a:r>
          </a:p>
        </p:txBody>
      </p:sp>
      <p:sp>
        <p:nvSpPr>
          <p:cNvPr id="27" name="Oval 26"/>
          <p:cNvSpPr/>
          <p:nvPr/>
        </p:nvSpPr>
        <p:spPr>
          <a:xfrm>
            <a:off x="6423025" y="2533650"/>
            <a:ext cx="1535113" cy="10064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SV" alt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Laboratorio Hospital San Juan de Dios</a:t>
            </a:r>
          </a:p>
        </p:txBody>
      </p:sp>
      <p:sp>
        <p:nvSpPr>
          <p:cNvPr id="2063" name="TextBox 16"/>
          <p:cNvSpPr txBox="1">
            <a:spLocks noChangeArrowheads="1"/>
          </p:cNvSpPr>
          <p:nvPr/>
        </p:nvSpPr>
        <p:spPr bwMode="auto">
          <a:xfrm>
            <a:off x="3833813" y="1593850"/>
            <a:ext cx="1993900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n-US" sz="1050"/>
              <a:t>- Hospital Nacional de San Marcos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s-GT" altLang="en-US" sz="1050"/>
              <a:t>- Centro de Salud San Marcos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s-GT" altLang="en-US" sz="1050"/>
              <a:t>- Centro de Salud San Pedro</a:t>
            </a:r>
          </a:p>
        </p:txBody>
      </p:sp>
      <p:sp>
        <p:nvSpPr>
          <p:cNvPr id="6158" name="TextBox 16"/>
          <p:cNvSpPr txBox="1">
            <a:spLocks noChangeArrowheads="1"/>
          </p:cNvSpPr>
          <p:nvPr/>
        </p:nvSpPr>
        <p:spPr bwMode="auto">
          <a:xfrm>
            <a:off x="1906588" y="1068388"/>
            <a:ext cx="1152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n-US" b="1">
                <a:solidFill>
                  <a:srgbClr val="4472C4"/>
                </a:solidFill>
                <a:latin typeface="Calibri" pitchFamily="34" charset="0"/>
              </a:rPr>
              <a:t>Alta Verapaz</a:t>
            </a:r>
            <a:endParaRPr lang="es-GT" altLang="en-US" b="1">
              <a:solidFill>
                <a:srgbClr val="4472C4"/>
              </a:solidFill>
              <a:latin typeface="Calibri" pitchFamily="34" charset="0"/>
            </a:endParaRPr>
          </a:p>
        </p:txBody>
      </p:sp>
      <p:sp>
        <p:nvSpPr>
          <p:cNvPr id="6159" name="TextBox 16"/>
          <p:cNvSpPr txBox="1">
            <a:spLocks noChangeArrowheads="1"/>
          </p:cNvSpPr>
          <p:nvPr/>
        </p:nvSpPr>
        <p:spPr bwMode="auto">
          <a:xfrm>
            <a:off x="4184650" y="1041400"/>
            <a:ext cx="1150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n-US" b="1">
                <a:solidFill>
                  <a:srgbClr val="4472C4"/>
                </a:solidFill>
                <a:latin typeface="Calibri" pitchFamily="34" charset="0"/>
              </a:rPr>
              <a:t>San Marcos</a:t>
            </a:r>
            <a:endParaRPr lang="es-GT" altLang="en-US" b="1">
              <a:solidFill>
                <a:srgbClr val="4472C4"/>
              </a:solidFill>
              <a:latin typeface="Calibri" pitchFamily="34" charset="0"/>
            </a:endParaRPr>
          </a:p>
        </p:txBody>
      </p:sp>
      <p:sp>
        <p:nvSpPr>
          <p:cNvPr id="6160" name="TextBox 16"/>
          <p:cNvSpPr txBox="1">
            <a:spLocks noChangeArrowheads="1"/>
          </p:cNvSpPr>
          <p:nvPr/>
        </p:nvSpPr>
        <p:spPr bwMode="auto">
          <a:xfrm>
            <a:off x="6461125" y="1054100"/>
            <a:ext cx="1477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n-US" b="1">
                <a:solidFill>
                  <a:srgbClr val="4472C4"/>
                </a:solidFill>
                <a:latin typeface="Calibri" pitchFamily="34" charset="0"/>
              </a:rPr>
              <a:t>Ciudad Guatemala</a:t>
            </a:r>
            <a:endParaRPr lang="es-GT" altLang="en-US" b="1">
              <a:solidFill>
                <a:srgbClr val="4472C4"/>
              </a:solidFill>
              <a:latin typeface="Calibri" pitchFamily="34" charset="0"/>
            </a:endParaRPr>
          </a:p>
        </p:txBody>
      </p:sp>
      <p:sp>
        <p:nvSpPr>
          <p:cNvPr id="6161" name="TextBox 16"/>
          <p:cNvSpPr txBox="1">
            <a:spLocks noChangeArrowheads="1"/>
          </p:cNvSpPr>
          <p:nvPr/>
        </p:nvSpPr>
        <p:spPr bwMode="auto">
          <a:xfrm>
            <a:off x="6337300" y="1601788"/>
            <a:ext cx="1749425" cy="41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n-US" sz="1000">
                <a:latin typeface="Calibri" pitchFamily="34" charset="0"/>
              </a:rPr>
              <a:t>- Hospital </a:t>
            </a:r>
            <a:r>
              <a:rPr lang="en-US" altLang="en-US" sz="1000">
                <a:latin typeface="Calibri" pitchFamily="34" charset="0"/>
              </a:rPr>
              <a:t>San Juan de Dios</a:t>
            </a:r>
            <a:endParaRPr lang="es-GT" altLang="en-US" sz="1000">
              <a:latin typeface="Calibri" pitchFamily="34" charset="0"/>
            </a:endParaRPr>
          </a:p>
          <a:p>
            <a:pPr eaLnBrk="1" hangingPunct="1">
              <a:buFontTx/>
              <a:buChar char="-"/>
            </a:pPr>
            <a:endParaRPr lang="es-GT" altLang="en-US" sz="1000">
              <a:latin typeface="Calibri" pitchFamily="34" charset="0"/>
            </a:endParaRPr>
          </a:p>
        </p:txBody>
      </p:sp>
      <p:sp>
        <p:nvSpPr>
          <p:cNvPr id="38" name="Right Arrow 12"/>
          <p:cNvSpPr/>
          <p:nvPr/>
        </p:nvSpPr>
        <p:spPr>
          <a:xfrm rot="5400000">
            <a:off x="4741863" y="2430463"/>
            <a:ext cx="207962" cy="16986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GT" alt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" name="Right Arrow 12"/>
          <p:cNvSpPr/>
          <p:nvPr/>
        </p:nvSpPr>
        <p:spPr>
          <a:xfrm rot="5400000">
            <a:off x="7100094" y="2147094"/>
            <a:ext cx="207963" cy="1682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GT" alt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052888" y="4346575"/>
            <a:ext cx="1604962" cy="19510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SV" altLang="en-US" b="1">
                <a:latin typeface="Calibri" pitchFamily="34" charset="0"/>
                <a:ea typeface="Calibri" pitchFamily="34" charset="0"/>
                <a:cs typeface="Times New Roman" pitchFamily="18" charset="0"/>
              </a:rPr>
              <a:t>Centro Nacional de Influenza (NIC), LNS</a:t>
            </a:r>
            <a:endParaRPr lang="es-GT" altLang="en-US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2" name="Right Arrow 23"/>
          <p:cNvSpPr/>
          <p:nvPr/>
        </p:nvSpPr>
        <p:spPr>
          <a:xfrm rot="8154419">
            <a:off x="5221288" y="3524250"/>
            <a:ext cx="1206500" cy="2032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GT" alt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67" name="Title 2"/>
          <p:cNvSpPr txBox="1">
            <a:spLocks noChangeArrowheads="1"/>
          </p:cNvSpPr>
          <p:nvPr/>
        </p:nvSpPr>
        <p:spPr bwMode="auto">
          <a:xfrm>
            <a:off x="2886868" y="609702"/>
            <a:ext cx="714851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 eaLnBrk="1" hangingPunct="1">
              <a:lnSpc>
                <a:spcPct val="90000"/>
              </a:lnSpc>
            </a:pPr>
            <a:r>
              <a:rPr lang="es-GT" altLang="en-US" sz="2400" b="1" dirty="0" smtClean="0">
                <a:latin typeface="Calibri Light" pitchFamily="34" charset="0"/>
              </a:rPr>
              <a:t>Vigilancia Centinela en Guatemala</a:t>
            </a:r>
            <a:endParaRPr lang="es-GT" altLang="en-US" sz="2400" b="1" dirty="0">
              <a:latin typeface="Calibri Light" pitchFamily="34" charset="0"/>
            </a:endParaRPr>
          </a:p>
        </p:txBody>
      </p:sp>
      <p:sp>
        <p:nvSpPr>
          <p:cNvPr id="30" name="Oval 26"/>
          <p:cNvSpPr/>
          <p:nvPr/>
        </p:nvSpPr>
        <p:spPr>
          <a:xfrm>
            <a:off x="5827713" y="5410200"/>
            <a:ext cx="2755900" cy="1279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SV" altLang="en-US" sz="1200" b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Servicio a otros que así lo requieran: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SV" altLang="en-US" sz="1200" b="1">
                <a:ea typeface="Calibri" pitchFamily="34" charset="0"/>
                <a:cs typeface="Times New Roman" pitchFamily="18" charset="0"/>
              </a:rPr>
              <a:t>Hospital Roosevelt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SV" altLang="en-US" sz="1200" b="1">
                <a:ea typeface="Calibri" pitchFamily="34" charset="0"/>
                <a:cs typeface="Times New Roman" pitchFamily="18" charset="0"/>
              </a:rPr>
              <a:t>HNPdB “Antigua Guatemala”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SV" altLang="en-US" sz="1200" b="1">
                <a:ea typeface="Calibri" pitchFamily="34" charset="0"/>
                <a:cs typeface="Times New Roman" pitchFamily="18" charset="0"/>
              </a:rPr>
              <a:t>Chiquimula, Quiché, etc.</a:t>
            </a:r>
          </a:p>
        </p:txBody>
      </p:sp>
      <p:sp>
        <p:nvSpPr>
          <p:cNvPr id="31" name="Oval 26"/>
          <p:cNvSpPr/>
          <p:nvPr/>
        </p:nvSpPr>
        <p:spPr>
          <a:xfrm>
            <a:off x="6672263" y="4116388"/>
            <a:ext cx="1535112" cy="10064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SV" alt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IRAG: HIIR</a:t>
            </a:r>
          </a:p>
          <a:p>
            <a:pPr algn="ctr" eaLnBrk="1" hangingPunct="1">
              <a:defRPr/>
            </a:pPr>
            <a:r>
              <a:rPr lang="es-SV" alt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ETI: C/S 1ero de Julio</a:t>
            </a:r>
          </a:p>
        </p:txBody>
      </p:sp>
      <p:pic>
        <p:nvPicPr>
          <p:cNvPr id="28" name="Imagen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6308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8EFAD4-3C0F-41BC-A61D-E3594D0A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013" y="-145738"/>
            <a:ext cx="7886372" cy="994172"/>
          </a:xfrm>
        </p:spPr>
        <p:txBody>
          <a:bodyPr/>
          <a:lstStyle/>
          <a:p>
            <a:r>
              <a:rPr lang="en-US" sz="3600" dirty="0">
                <a:solidFill>
                  <a:srgbClr val="165AB6"/>
                </a:solidFill>
              </a:rPr>
              <a:t>Las </a:t>
            </a:r>
            <a:r>
              <a:rPr lang="en-US" sz="3600" dirty="0" err="1">
                <a:solidFill>
                  <a:srgbClr val="165AB6"/>
                </a:solidFill>
              </a:rPr>
              <a:t>muestras</a:t>
            </a:r>
            <a:endParaRPr lang="en-US" sz="3600" dirty="0">
              <a:solidFill>
                <a:srgbClr val="165AB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928" y="809311"/>
            <a:ext cx="8733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Cuando la toma de una muestra del tracto respiratorio inferior no es posible, las muestras del tracto respiratorio superior </a:t>
            </a:r>
            <a:r>
              <a:rPr lang="es-ES_tradnl" sz="1400" dirty="0" err="1"/>
              <a:t>también</a:t>
            </a:r>
            <a:r>
              <a:rPr lang="es-ES_tradnl" sz="1400" dirty="0"/>
              <a:t> son </a:t>
            </a:r>
            <a:r>
              <a:rPr lang="es-ES_tradnl" sz="1400" dirty="0" err="1"/>
              <a:t>útiles</a:t>
            </a:r>
            <a:r>
              <a:rPr lang="es-ES_tradnl" sz="1400" dirty="0"/>
              <a:t>: hisopados </a:t>
            </a:r>
            <a:r>
              <a:rPr lang="es-ES_tradnl" sz="1400" dirty="0" err="1"/>
              <a:t>nasofaríngeo</a:t>
            </a:r>
            <a:r>
              <a:rPr lang="es-ES_tradnl" sz="1400" dirty="0"/>
              <a:t> y </a:t>
            </a:r>
            <a:r>
              <a:rPr lang="es-ES_tradnl" sz="1400" dirty="0" err="1"/>
              <a:t>orofaríngeo</a:t>
            </a:r>
            <a:r>
              <a:rPr lang="es-ES_tradnl" sz="1400" dirty="0"/>
              <a:t> combinados</a:t>
            </a:r>
          </a:p>
          <a:p>
            <a:pPr marL="257175" indent="-257175">
              <a:buFont typeface="Arial"/>
              <a:buChar char="•"/>
            </a:pPr>
            <a:endParaRPr lang="es-ES_tradnl" sz="1400" dirty="0"/>
          </a:p>
          <a:p>
            <a:r>
              <a:rPr lang="es-ES_tradnl" sz="1400" dirty="0"/>
              <a:t>L</a:t>
            </a:r>
            <a:r>
              <a:rPr lang="es-ES_tradnl" sz="1400" dirty="0" smtClean="0"/>
              <a:t>os </a:t>
            </a:r>
            <a:r>
              <a:rPr lang="es-ES_tradnl" sz="1400" dirty="0"/>
              <a:t>hisopos deben colocarse y transportarse en un mismo tubo con medio de transporte viral. </a:t>
            </a:r>
            <a:endParaRPr lang="es-ES_tradnl" sz="1400" dirty="0" smtClean="0"/>
          </a:p>
          <a:p>
            <a:r>
              <a:rPr lang="es-ES_tradnl" sz="1400" dirty="0"/>
              <a:t>Tomadas por personal capacitado y teniendo en cuenta: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s-ES_tradnl" sz="1400" dirty="0"/>
              <a:t>todas las instrucciones de bioseguridad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s-ES_tradnl" sz="1400" dirty="0"/>
              <a:t>el uso de los equipos de protección personal adecuado para virus respiratorios.</a:t>
            </a:r>
          </a:p>
          <a:p>
            <a:pPr marL="257175" indent="-257175">
              <a:buFont typeface="Arial"/>
              <a:buChar char="•"/>
            </a:pPr>
            <a:endParaRPr lang="es-ES_tradnl" sz="1400" dirty="0"/>
          </a:p>
          <a:p>
            <a:pPr marL="257175" indent="-257175">
              <a:buFont typeface="Arial"/>
              <a:buChar char="•"/>
            </a:pPr>
            <a:r>
              <a:rPr lang="es-ES_tradnl" sz="1400" dirty="0"/>
              <a:t>Las muestras recomendadas son: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s-ES_tradnl" sz="1400" dirty="0"/>
              <a:t>las del tracto respiratorio inferior, incluidos el esputo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s-ES_tradnl" sz="1400" dirty="0"/>
              <a:t>el lavado bronco-alveolar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s-ES_tradnl" sz="1400" dirty="0"/>
              <a:t>el aspirado traqueal o faríngeo  (cuando sea posible según los criterios </a:t>
            </a:r>
            <a:r>
              <a:rPr lang="es-ES_tradnl" sz="1400" dirty="0" err="1"/>
              <a:t>médicos</a:t>
            </a:r>
            <a:r>
              <a:rPr lang="es-ES_tradnl" sz="1400" dirty="0" smtClean="0"/>
              <a:t>).</a:t>
            </a:r>
          </a:p>
          <a:p>
            <a:pPr marL="342900" lvl="1"/>
            <a:endParaRPr lang="es-ES_tradnl" sz="1400" dirty="0"/>
          </a:p>
          <a:p>
            <a:pPr marL="257175" indent="-257175">
              <a:buFont typeface="Arial"/>
              <a:buChar char="•"/>
            </a:pPr>
            <a:r>
              <a:rPr lang="es-ES_tradnl" sz="1400" dirty="0"/>
              <a:t>Cualquier procedimiento con el potencial de generar aerosoles de partículas finas (por ejemplo, preparación de las muestras con el tubo abierto o agitación con </a:t>
            </a:r>
            <a:r>
              <a:rPr lang="es-ES_tradnl" sz="1400" dirty="0" err="1"/>
              <a:t>vortex</a:t>
            </a:r>
            <a:r>
              <a:rPr lang="es-ES_tradnl" sz="1400" dirty="0"/>
              <a:t>) debe realizarse en una cabina de seguridad biológica (BSC) de clase II. </a:t>
            </a:r>
          </a:p>
          <a:p>
            <a:pPr marL="257175" indent="-257175">
              <a:buFont typeface="Arial"/>
              <a:buChar char="•"/>
            </a:pPr>
            <a:endParaRPr lang="es-ES_tradnl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66" y="4942609"/>
            <a:ext cx="2371793" cy="1915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51" y="5047861"/>
            <a:ext cx="2336131" cy="1810139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-7216"/>
            <a:ext cx="3506909" cy="60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6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4BCE213-778E-41DF-84AC-077CEDF6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65" y="901876"/>
            <a:ext cx="8379785" cy="9941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00FF"/>
                </a:solidFill>
              </a:rPr>
              <a:t>Infection Prevention and Control (IPC) – 2019-nCoV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629AAEC-EC91-4D77-81BE-98447C5AA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67" y="2178274"/>
            <a:ext cx="3228391" cy="4138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B4654D1-DA70-49AE-BFF3-421B6D0F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678" y="2178274"/>
            <a:ext cx="3344759" cy="413855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0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8EFAD4-3C0F-41BC-A61D-E3594D0A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0970"/>
            <a:ext cx="8229600" cy="654641"/>
          </a:xfrm>
        </p:spPr>
        <p:txBody>
          <a:bodyPr/>
          <a:lstStyle/>
          <a:p>
            <a:r>
              <a:rPr lang="en-US" sz="3600" b="1" dirty="0" err="1">
                <a:solidFill>
                  <a:srgbClr val="0070C0"/>
                </a:solidFill>
              </a:rPr>
              <a:t>Transporte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seguro</a:t>
            </a:r>
            <a:r>
              <a:rPr lang="en-US" sz="3600" b="1" dirty="0">
                <a:solidFill>
                  <a:srgbClr val="0070C0"/>
                </a:solidFill>
              </a:rPr>
              <a:t> y </a:t>
            </a:r>
            <a:r>
              <a:rPr lang="en-US" sz="3600" b="1" dirty="0" err="1">
                <a:solidFill>
                  <a:srgbClr val="0070C0"/>
                </a:solidFill>
              </a:rPr>
              <a:t>envío</a:t>
            </a:r>
            <a:r>
              <a:rPr lang="en-US" sz="3600" b="1" dirty="0">
                <a:solidFill>
                  <a:srgbClr val="0070C0"/>
                </a:solidFill>
              </a:rPr>
              <a:t> de </a:t>
            </a:r>
            <a:r>
              <a:rPr lang="en-US" sz="3600" b="1" dirty="0" err="1">
                <a:solidFill>
                  <a:srgbClr val="0070C0"/>
                </a:solidFill>
              </a:rPr>
              <a:t>muestras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6B4B9A-2FE7-4129-8989-91BADC17F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10342"/>
            <a:ext cx="7886700" cy="646060"/>
          </a:xfrm>
        </p:spPr>
        <p:txBody>
          <a:bodyPr>
            <a:normAutofit/>
          </a:bodyPr>
          <a:lstStyle/>
          <a:p>
            <a:r>
              <a:rPr lang="en-US" sz="1350" dirty="0"/>
              <a:t>Shipping of samples must comply with international standards for air transport of infectious substances: biological substances, Category B</a:t>
            </a:r>
          </a:p>
          <a:p>
            <a:endParaRPr lang="en-US" sz="1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02" y="3371132"/>
            <a:ext cx="4604369" cy="2968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834" y="3041228"/>
            <a:ext cx="2456066" cy="3298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5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ctrTitle"/>
          </p:nvPr>
        </p:nvSpPr>
        <p:spPr>
          <a:xfrm>
            <a:off x="755585" y="869787"/>
            <a:ext cx="7772400" cy="498475"/>
          </a:xfrm>
        </p:spPr>
        <p:txBody>
          <a:bodyPr/>
          <a:lstStyle/>
          <a:p>
            <a:r>
              <a:rPr lang="es-GT" altLang="es-GT" sz="2800" dirty="0" smtClean="0"/>
              <a:t>Diagnóstico de un Centro Nacional de Influenza</a:t>
            </a:r>
          </a:p>
        </p:txBody>
      </p:sp>
      <p:sp>
        <p:nvSpPr>
          <p:cNvPr id="7171" name="2 Subtítulo"/>
          <p:cNvSpPr>
            <a:spLocks noGrp="1"/>
          </p:cNvSpPr>
          <p:nvPr>
            <p:ph type="subTitle" idx="1"/>
          </p:nvPr>
        </p:nvSpPr>
        <p:spPr>
          <a:xfrm>
            <a:off x="349250" y="2103438"/>
            <a:ext cx="4130675" cy="3602037"/>
          </a:xfrm>
        </p:spPr>
        <p:txBody>
          <a:bodyPr/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es-MX" altLang="es-GT" sz="1800" dirty="0">
                <a:solidFill>
                  <a:srgbClr val="128DD3"/>
                </a:solidFill>
              </a:rPr>
              <a:t>Patógenos Virales </a:t>
            </a:r>
            <a:r>
              <a:rPr lang="es-MX" altLang="es-GT" sz="1800" dirty="0" smtClean="0">
                <a:solidFill>
                  <a:srgbClr val="128DD3"/>
                </a:solidFill>
              </a:rPr>
              <a:t>PCR CDC/OMS</a:t>
            </a:r>
            <a:endParaRPr lang="es-MX" altLang="es-GT" sz="1800" dirty="0">
              <a:solidFill>
                <a:srgbClr val="128DD3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s-MX" altLang="es-GT" sz="1800" dirty="0">
              <a:solidFill>
                <a:srgbClr val="128DD3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s-MX" altLang="es-GT" sz="1800" dirty="0" err="1">
                <a:solidFill>
                  <a:srgbClr val="128DD3"/>
                </a:solidFill>
              </a:rPr>
              <a:t>Metapneumovirus</a:t>
            </a:r>
            <a:r>
              <a:rPr lang="es-MX" altLang="es-GT" sz="1800" dirty="0">
                <a:solidFill>
                  <a:srgbClr val="128DD3"/>
                </a:solidFill>
              </a:rPr>
              <a:t> Humano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s-MX" altLang="es-GT" sz="1800" dirty="0">
                <a:solidFill>
                  <a:srgbClr val="128DD3"/>
                </a:solidFill>
              </a:rPr>
              <a:t>Virus Sincitial Respiratorio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s-MX" altLang="es-GT" sz="1800" dirty="0">
                <a:solidFill>
                  <a:srgbClr val="128DD3"/>
                </a:solidFill>
              </a:rPr>
              <a:t>Para Influenza 1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s-MX" altLang="es-GT" sz="1800" dirty="0">
                <a:solidFill>
                  <a:srgbClr val="128DD3"/>
                </a:solidFill>
              </a:rPr>
              <a:t>Para Influenza 2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s-MX" altLang="es-GT" sz="1800" dirty="0">
                <a:solidFill>
                  <a:srgbClr val="128DD3"/>
                </a:solidFill>
              </a:rPr>
              <a:t>Para Influenza 3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s-MX" altLang="es-GT" sz="1800" dirty="0">
                <a:solidFill>
                  <a:srgbClr val="128DD3"/>
                </a:solidFill>
              </a:rPr>
              <a:t>Adenovirus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s-MX" altLang="es-GT" sz="1800" dirty="0">
                <a:solidFill>
                  <a:srgbClr val="128DD3"/>
                </a:solidFill>
              </a:rPr>
              <a:t>Influenza A/Subtipos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s-MX" altLang="es-GT" sz="1800" dirty="0">
                <a:solidFill>
                  <a:srgbClr val="128DD3"/>
                </a:solidFill>
              </a:rPr>
              <a:t>Influenza </a:t>
            </a:r>
            <a:r>
              <a:rPr lang="es-MX" altLang="es-GT" sz="1800" dirty="0" smtClean="0">
                <a:solidFill>
                  <a:srgbClr val="128DD3"/>
                </a:solidFill>
              </a:rPr>
              <a:t>B/Linajes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s-MX" altLang="es-GT" sz="1800" dirty="0" smtClean="0">
                <a:solidFill>
                  <a:srgbClr val="128DD3"/>
                </a:solidFill>
              </a:rPr>
              <a:t>Nuevo Coronavirus SARS-CoV-2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s-MX" altLang="es-GT" sz="1800" dirty="0" smtClean="0">
                <a:solidFill>
                  <a:srgbClr val="128DD3"/>
                </a:solidFill>
              </a:rPr>
              <a:t>Etc..</a:t>
            </a:r>
            <a:endParaRPr lang="es-MX" altLang="es-GT" sz="1800" dirty="0">
              <a:solidFill>
                <a:srgbClr val="128DD3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s-MX" altLang="es-GT" sz="1800" dirty="0">
              <a:solidFill>
                <a:srgbClr val="128DD3"/>
              </a:solidFill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 bwMode="auto">
          <a:xfrm>
            <a:off x="4572000" y="2047875"/>
            <a:ext cx="4130675" cy="3657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ES" altLang="es-ES_tradnl" sz="1800" dirty="0" smtClean="0">
                <a:solidFill>
                  <a:srgbClr val="FF0000"/>
                </a:solidFill>
              </a:rPr>
              <a:t>Metodologías de Un Centro Nacional de Influenza:</a:t>
            </a:r>
          </a:p>
          <a:p>
            <a:pPr algn="l">
              <a:defRPr/>
            </a:pPr>
            <a:endParaRPr lang="es-ES" altLang="es-ES_tradnl" sz="1800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s-ES" altLang="es-ES_tradnl" sz="1800" dirty="0" smtClean="0">
                <a:solidFill>
                  <a:srgbClr val="FF0000"/>
                </a:solidFill>
              </a:rPr>
              <a:t>IF “cultivos Celulares”</a:t>
            </a:r>
            <a:r>
              <a:rPr lang="es-ES" altLang="es-ES_tradnl" sz="1800" dirty="0">
                <a:solidFill>
                  <a:srgbClr val="FF0000"/>
                </a:solidFill>
              </a:rPr>
              <a:t>	</a:t>
            </a:r>
            <a:endParaRPr lang="es-ES" altLang="es-ES_tradnl" sz="1800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s-ES" altLang="es-ES_tradnl" sz="1800" dirty="0" smtClean="0">
                <a:solidFill>
                  <a:srgbClr val="FF0000"/>
                </a:solidFill>
              </a:rPr>
              <a:t>PCR en tiempo Real, según OPS/OMS/CDC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s-ES" altLang="es-ES_tradnl" sz="1800" dirty="0" smtClean="0">
                <a:solidFill>
                  <a:srgbClr val="FF0000"/>
                </a:solidFill>
              </a:rPr>
              <a:t>Cultivos Celulares “IHA”</a:t>
            </a:r>
            <a:endParaRPr lang="es-ES" altLang="es-ES_tradnl" sz="1800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Chart 7"/>
          <p:cNvGraphicFramePr>
            <a:graphicFrameLocks/>
          </p:cNvGraphicFramePr>
          <p:nvPr/>
        </p:nvGraphicFramePr>
        <p:xfrm>
          <a:off x="469900" y="790575"/>
          <a:ext cx="8370888" cy="560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Gráfico" r:id="rId3" imgW="8376630" imgH="5614903" progId="Excel.Chart.8">
                  <p:embed/>
                </p:oleObj>
              </mc:Choice>
              <mc:Fallback>
                <p:oleObj name="Gráfico" r:id="rId3" imgW="8376630" imgH="561490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790575"/>
                        <a:ext cx="8370888" cy="560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24384"/>
            <a:ext cx="3506909" cy="60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8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325"/>
            <a:ext cx="9143999" cy="692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918</Words>
  <Application>Microsoft Office PowerPoint</Application>
  <PresentationFormat>Presentación en pantalla (4:3)</PresentationFormat>
  <Paragraphs>173</Paragraphs>
  <Slides>21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Montserrat ExtraBold</vt:lpstr>
      <vt:lpstr>MS Sans Serif</vt:lpstr>
      <vt:lpstr>Tahoma</vt:lpstr>
      <vt:lpstr>Times New Roman</vt:lpstr>
      <vt:lpstr>Wingdings</vt:lpstr>
      <vt:lpstr>Tema de Office</vt:lpstr>
      <vt:lpstr>Gráfico</vt:lpstr>
      <vt:lpstr>Presentación de PowerPoint</vt:lpstr>
      <vt:lpstr>Centro Nacional de Influenza “NIC”</vt:lpstr>
      <vt:lpstr>Presentación de PowerPoint</vt:lpstr>
      <vt:lpstr>Las muestras</vt:lpstr>
      <vt:lpstr>Infection Prevention and Control (IPC) – 2019-nCoV</vt:lpstr>
      <vt:lpstr>Transporte seguro y envío de muestras</vt:lpstr>
      <vt:lpstr>Diagnóstico de un Centro Nacional de Influenza</vt:lpstr>
      <vt:lpstr>Presentación de PowerPoint</vt:lpstr>
      <vt:lpstr>Presentación de PowerPoint</vt:lpstr>
      <vt:lpstr>Presentación de PowerPoint</vt:lpstr>
      <vt:lpstr>Presentación de PowerPoint</vt:lpstr>
      <vt:lpstr>Respuesta de Laboratorio al COVID-19 </vt:lpstr>
      <vt:lpstr>Presentación de PowerPoint</vt:lpstr>
      <vt:lpstr>Presentación de PowerPoint</vt:lpstr>
      <vt:lpstr>Análisis Filogenético denCoV</vt:lpstr>
      <vt:lpstr>Presentación de PowerPoint</vt:lpstr>
      <vt:lpstr>Protocolo del Hospital Charité/recomendación OPS</vt:lpstr>
      <vt:lpstr>Hospital Charité, Protocol</vt:lpstr>
      <vt:lpstr>Protocolos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Miriam Barrera</cp:lastModifiedBy>
  <cp:revision>57</cp:revision>
  <cp:lastPrinted>2019-09-11T14:03:11Z</cp:lastPrinted>
  <dcterms:created xsi:type="dcterms:W3CDTF">2020-01-23T14:31:09Z</dcterms:created>
  <dcterms:modified xsi:type="dcterms:W3CDTF">2020-02-24T13:00:57Z</dcterms:modified>
</cp:coreProperties>
</file>